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72" r:id="rId1"/>
  </p:sldMasterIdLst>
  <p:sldIdLst>
    <p:sldId id="256" r:id="rId2"/>
    <p:sldId id="260" r:id="rId3"/>
    <p:sldId id="258" r:id="rId4"/>
    <p:sldId id="318" r:id="rId5"/>
    <p:sldId id="268" r:id="rId6"/>
    <p:sldId id="326" r:id="rId7"/>
    <p:sldId id="340" r:id="rId8"/>
    <p:sldId id="343" r:id="rId9"/>
    <p:sldId id="344" r:id="rId10"/>
    <p:sldId id="345" r:id="rId11"/>
    <p:sldId id="346" r:id="rId12"/>
    <p:sldId id="347" r:id="rId13"/>
    <p:sldId id="348" r:id="rId14"/>
    <p:sldId id="349" r:id="rId15"/>
    <p:sldId id="327" r:id="rId16"/>
    <p:sldId id="328" r:id="rId17"/>
    <p:sldId id="304" r:id="rId18"/>
    <p:sldId id="314" r:id="rId19"/>
    <p:sldId id="331" r:id="rId20"/>
    <p:sldId id="315" r:id="rId21"/>
    <p:sldId id="316" r:id="rId22"/>
    <p:sldId id="333" r:id="rId23"/>
    <p:sldId id="334" r:id="rId24"/>
    <p:sldId id="291" r:id="rId25"/>
    <p:sldId id="292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E8B1032C-EA38-4F05-BA0D-38AFFFC7BED3}" styleName="Светлый стиль 3 - акцент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93296810-A885-4BE3-A3E7-6D5BEEA58F35}" styleName="Средний стиль 2 -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68D230F3-CF80-4859-8CE7-A43EE81993B5}" styleName="Светлый стиль 1 - акцент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16D9F66E-5EB9-4882-86FB-DCBF35E3C3E4}" styleName="Средний стиль 4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638B1855-1B75-4FBE-930C-398BA8C253C6}" styleName="Стиль из темы 2 - акцент 6">
    <a:tblBg>
      <a:fillRef idx="3">
        <a:schemeClr val="accent6"/>
      </a:fillRef>
      <a:effectRef idx="3">
        <a:schemeClr val="accent6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6">
                <a:tint val="50000"/>
              </a:schemeClr>
            </a:lnRef>
          </a:left>
          <a:right>
            <a:lnRef idx="1">
              <a:schemeClr val="accent6">
                <a:tint val="50000"/>
              </a:schemeClr>
            </a:lnRef>
          </a:right>
          <a:top>
            <a:lnRef idx="1">
              <a:schemeClr val="accent6">
                <a:tint val="50000"/>
              </a:schemeClr>
            </a:lnRef>
          </a:top>
          <a:bottom>
            <a:lnRef idx="1">
              <a:schemeClr val="accent6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8FB837D-C827-4EFA-A057-4D05807E0F7C}" styleName="Стиль из темы 1 - акцент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 horzBarState="maximized">
    <p:restoredLeft sz="10867" autoAdjust="0"/>
    <p:restoredTop sz="93943" autoAdjust="0"/>
  </p:normalViewPr>
  <p:slideViewPr>
    <p:cSldViewPr snapToGrid="0">
      <p:cViewPr varScale="1">
        <p:scale>
          <a:sx n="72" d="100"/>
          <a:sy n="72" d="100"/>
        </p:scale>
        <p:origin x="-82" y="-259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929209587756926E-2"/>
          <c:y val="2.3843931992395203E-2"/>
          <c:w val="0.83207382882083836"/>
          <c:h val="0.7235109191383482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Лист2!$B$1</c:f>
              <c:strCache>
                <c:ptCount val="1"/>
                <c:pt idx="0">
                  <c:v>2015г</c:v>
                </c:pt>
              </c:strCache>
            </c:strRef>
          </c:tx>
          <c:invertIfNegative val="0"/>
          <c:cat>
            <c:strRef>
              <c:f>Лист2!$A$2:$A$13</c:f>
              <c:strCache>
                <c:ptCount val="12"/>
                <c:pt idx="0">
                  <c:v>Обществознание</c:v>
                </c:pt>
                <c:pt idx="1">
                  <c:v>Физика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История</c:v>
                </c:pt>
                <c:pt idx="5">
                  <c:v>Английский язык</c:v>
                </c:pt>
                <c:pt idx="6">
                  <c:v>Информатика и ИКТ</c:v>
                </c:pt>
                <c:pt idx="7">
                  <c:v>Литература</c:v>
                </c:pt>
                <c:pt idx="8">
                  <c:v>География</c:v>
                </c:pt>
                <c:pt idx="9">
                  <c:v>Немецкий язык</c:v>
                </c:pt>
                <c:pt idx="10">
                  <c:v>Французский язык</c:v>
                </c:pt>
                <c:pt idx="11">
                  <c:v>Испанский язык</c:v>
                </c:pt>
              </c:strCache>
            </c:strRef>
          </c:cat>
          <c:val>
            <c:numRef>
              <c:f>Лист2!$B$2:$B$13</c:f>
              <c:numCache>
                <c:formatCode>General</c:formatCode>
                <c:ptCount val="12"/>
                <c:pt idx="0">
                  <c:v>48.1</c:v>
                </c:pt>
                <c:pt idx="1">
                  <c:v>26.5</c:v>
                </c:pt>
                <c:pt idx="2">
                  <c:v>15.3</c:v>
                </c:pt>
                <c:pt idx="3">
                  <c:v>12.9</c:v>
                </c:pt>
                <c:pt idx="4">
                  <c:v>11.8</c:v>
                </c:pt>
                <c:pt idx="5">
                  <c:v>9.9</c:v>
                </c:pt>
                <c:pt idx="6">
                  <c:v>8.5</c:v>
                </c:pt>
                <c:pt idx="7">
                  <c:v>6</c:v>
                </c:pt>
                <c:pt idx="8">
                  <c:v>1.4</c:v>
                </c:pt>
                <c:pt idx="9">
                  <c:v>0.5</c:v>
                </c:pt>
                <c:pt idx="10">
                  <c:v>0.3</c:v>
                </c:pt>
                <c:pt idx="11">
                  <c:v>0.02</c:v>
                </c:pt>
              </c:numCache>
            </c:numRef>
          </c:val>
        </c:ser>
        <c:ser>
          <c:idx val="1"/>
          <c:order val="1"/>
          <c:tx>
            <c:strRef>
              <c:f>Лист2!$C$1</c:f>
              <c:strCache>
                <c:ptCount val="1"/>
                <c:pt idx="0">
                  <c:v>2016г</c:v>
                </c:pt>
              </c:strCache>
            </c:strRef>
          </c:tx>
          <c:invertIfNegative val="0"/>
          <c:cat>
            <c:strRef>
              <c:f>Лист2!$A$2:$A$13</c:f>
              <c:strCache>
                <c:ptCount val="12"/>
                <c:pt idx="0">
                  <c:v>Обществознание</c:v>
                </c:pt>
                <c:pt idx="1">
                  <c:v>Физика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История</c:v>
                </c:pt>
                <c:pt idx="5">
                  <c:v>Английский язык</c:v>
                </c:pt>
                <c:pt idx="6">
                  <c:v>Информатика и ИКТ</c:v>
                </c:pt>
                <c:pt idx="7">
                  <c:v>Литература</c:v>
                </c:pt>
                <c:pt idx="8">
                  <c:v>География</c:v>
                </c:pt>
                <c:pt idx="9">
                  <c:v>Немецкий язык</c:v>
                </c:pt>
                <c:pt idx="10">
                  <c:v>Французский язык</c:v>
                </c:pt>
                <c:pt idx="11">
                  <c:v>Испанский язык</c:v>
                </c:pt>
              </c:strCache>
            </c:strRef>
          </c:cat>
          <c:val>
            <c:numRef>
              <c:f>Лист2!$C$2:$C$13</c:f>
              <c:numCache>
                <c:formatCode>General</c:formatCode>
                <c:ptCount val="12"/>
                <c:pt idx="0">
                  <c:v>43.6</c:v>
                </c:pt>
                <c:pt idx="1">
                  <c:v>28</c:v>
                </c:pt>
                <c:pt idx="2">
                  <c:v>15.2</c:v>
                </c:pt>
                <c:pt idx="3">
                  <c:v>13</c:v>
                </c:pt>
                <c:pt idx="4">
                  <c:v>12.7</c:v>
                </c:pt>
                <c:pt idx="5">
                  <c:v>11.5</c:v>
                </c:pt>
                <c:pt idx="6">
                  <c:v>8</c:v>
                </c:pt>
                <c:pt idx="7">
                  <c:v>5.8</c:v>
                </c:pt>
                <c:pt idx="8">
                  <c:v>0.6</c:v>
                </c:pt>
                <c:pt idx="9">
                  <c:v>0.3</c:v>
                </c:pt>
                <c:pt idx="10">
                  <c:v>0.3</c:v>
                </c:pt>
                <c:pt idx="11">
                  <c:v>0.02</c:v>
                </c:pt>
              </c:numCache>
            </c:numRef>
          </c:val>
        </c:ser>
        <c:ser>
          <c:idx val="2"/>
          <c:order val="2"/>
          <c:tx>
            <c:strRef>
              <c:f>Лист2!$D$1</c:f>
              <c:strCache>
                <c:ptCount val="1"/>
                <c:pt idx="0">
                  <c:v>2017г</c:v>
                </c:pt>
              </c:strCache>
            </c:strRef>
          </c:tx>
          <c:invertIfNegative val="0"/>
          <c:cat>
            <c:strRef>
              <c:f>Лист2!$A$2:$A$13</c:f>
              <c:strCache>
                <c:ptCount val="12"/>
                <c:pt idx="0">
                  <c:v>Обществознание</c:v>
                </c:pt>
                <c:pt idx="1">
                  <c:v>Физика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История</c:v>
                </c:pt>
                <c:pt idx="5">
                  <c:v>Английский язык</c:v>
                </c:pt>
                <c:pt idx="6">
                  <c:v>Информатика и ИКТ</c:v>
                </c:pt>
                <c:pt idx="7">
                  <c:v>Литература</c:v>
                </c:pt>
                <c:pt idx="8">
                  <c:v>География</c:v>
                </c:pt>
                <c:pt idx="9">
                  <c:v>Немецкий язык</c:v>
                </c:pt>
                <c:pt idx="10">
                  <c:v>Французский язык</c:v>
                </c:pt>
                <c:pt idx="11">
                  <c:v>Испанский язык</c:v>
                </c:pt>
              </c:strCache>
            </c:strRef>
          </c:cat>
          <c:val>
            <c:numRef>
              <c:f>Лист2!$D$2:$D$13</c:f>
              <c:numCache>
                <c:formatCode>General</c:formatCode>
                <c:ptCount val="12"/>
                <c:pt idx="0">
                  <c:v>42.5</c:v>
                </c:pt>
                <c:pt idx="1">
                  <c:v>26.7</c:v>
                </c:pt>
                <c:pt idx="2">
                  <c:v>18.100000000000001</c:v>
                </c:pt>
                <c:pt idx="3">
                  <c:v>13.7</c:v>
                </c:pt>
                <c:pt idx="4">
                  <c:v>12.1</c:v>
                </c:pt>
                <c:pt idx="5">
                  <c:v>12.6</c:v>
                </c:pt>
                <c:pt idx="6">
                  <c:v>8.6999999999999993</c:v>
                </c:pt>
                <c:pt idx="7">
                  <c:v>5.6</c:v>
                </c:pt>
                <c:pt idx="8">
                  <c:v>0.7</c:v>
                </c:pt>
                <c:pt idx="9">
                  <c:v>0.2</c:v>
                </c:pt>
                <c:pt idx="10">
                  <c:v>0.3</c:v>
                </c:pt>
                <c:pt idx="11">
                  <c:v>0.02</c:v>
                </c:pt>
              </c:numCache>
            </c:numRef>
          </c:val>
        </c:ser>
        <c:ser>
          <c:idx val="3"/>
          <c:order val="3"/>
          <c:tx>
            <c:strRef>
              <c:f>Лист2!$E$1</c:f>
              <c:strCache>
                <c:ptCount val="1"/>
                <c:pt idx="0">
                  <c:v>2018г</c:v>
                </c:pt>
              </c:strCache>
            </c:strRef>
          </c:tx>
          <c:invertIfNegative val="0"/>
          <c:cat>
            <c:strRef>
              <c:f>Лист2!$A$2:$A$13</c:f>
              <c:strCache>
                <c:ptCount val="12"/>
                <c:pt idx="0">
                  <c:v>Обществознание</c:v>
                </c:pt>
                <c:pt idx="1">
                  <c:v>Физика</c:v>
                </c:pt>
                <c:pt idx="2">
                  <c:v>Биология</c:v>
                </c:pt>
                <c:pt idx="3">
                  <c:v>Химия</c:v>
                </c:pt>
                <c:pt idx="4">
                  <c:v>История</c:v>
                </c:pt>
                <c:pt idx="5">
                  <c:v>Английский язык</c:v>
                </c:pt>
                <c:pt idx="6">
                  <c:v>Информатика и ИКТ</c:v>
                </c:pt>
                <c:pt idx="7">
                  <c:v>Литература</c:v>
                </c:pt>
                <c:pt idx="8">
                  <c:v>География</c:v>
                </c:pt>
                <c:pt idx="9">
                  <c:v>Немецкий язык</c:v>
                </c:pt>
                <c:pt idx="10">
                  <c:v>Французский язык</c:v>
                </c:pt>
                <c:pt idx="11">
                  <c:v>Испанский язык</c:v>
                </c:pt>
              </c:strCache>
            </c:strRef>
          </c:cat>
          <c:val>
            <c:numRef>
              <c:f>Лист2!$E$2:$E$13</c:f>
              <c:numCache>
                <c:formatCode>General</c:formatCode>
                <c:ptCount val="12"/>
                <c:pt idx="0">
                  <c:v>41.4</c:v>
                </c:pt>
                <c:pt idx="1">
                  <c:v>24.4</c:v>
                </c:pt>
                <c:pt idx="2">
                  <c:v>17.899999999999999</c:v>
                </c:pt>
                <c:pt idx="3">
                  <c:v>14.3</c:v>
                </c:pt>
                <c:pt idx="4">
                  <c:v>12.2</c:v>
                </c:pt>
                <c:pt idx="5">
                  <c:v>12.3</c:v>
                </c:pt>
                <c:pt idx="6">
                  <c:v>10.5</c:v>
                </c:pt>
                <c:pt idx="7">
                  <c:v>5.2</c:v>
                </c:pt>
                <c:pt idx="8">
                  <c:v>0.6</c:v>
                </c:pt>
                <c:pt idx="9">
                  <c:v>0.3</c:v>
                </c:pt>
                <c:pt idx="10">
                  <c:v>0.3</c:v>
                </c:pt>
                <c:pt idx="11">
                  <c:v>0.02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24691840"/>
        <c:axId val="24693376"/>
        <c:axId val="0"/>
      </c:bar3DChart>
      <c:catAx>
        <c:axId val="24691840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24693376"/>
        <c:crosses val="autoZero"/>
        <c:auto val="1"/>
        <c:lblAlgn val="ctr"/>
        <c:lblOffset val="100"/>
        <c:noMultiLvlLbl val="0"/>
      </c:catAx>
      <c:valAx>
        <c:axId val="2469337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24691840"/>
        <c:crosses val="autoZero"/>
        <c:crossBetween val="between"/>
      </c:valAx>
    </c:plotArea>
    <c:legend>
      <c:legendPos val="r"/>
      <c:layout/>
      <c:overlay val="0"/>
      <c:txPr>
        <a:bodyPr/>
        <a:lstStyle/>
        <a:p>
          <a:pPr>
            <a:defRPr sz="1600" b="1"/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7C3F878-F5E8-489B-AC8A-64F2A7E22C28}" type="datetimeFigureOut">
              <a:rPr lang="en-US" smtClean="0"/>
              <a:pPr/>
              <a:t>9/13/2018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651FC063-5EA9-49AF-AFAF-D68C9E82B23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3" r:id="rId1"/>
    <p:sldLayoutId id="2147483874" r:id="rId2"/>
    <p:sldLayoutId id="2147483875" r:id="rId3"/>
    <p:sldLayoutId id="2147483876" r:id="rId4"/>
    <p:sldLayoutId id="2147483877" r:id="rId5"/>
    <p:sldLayoutId id="2147483878" r:id="rId6"/>
    <p:sldLayoutId id="2147483879" r:id="rId7"/>
    <p:sldLayoutId id="2147483880" r:id="rId8"/>
    <p:sldLayoutId id="2147483881" r:id="rId9"/>
    <p:sldLayoutId id="2147483882" r:id="rId10"/>
    <p:sldLayoutId id="2147483883" r:id="rId11"/>
  </p:sldLayoutIdLst>
  <p:transition spd="med">
    <p:fade/>
  </p:transition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80533" y="982493"/>
            <a:ext cx="7120467" cy="2577829"/>
          </a:xfrm>
        </p:spPr>
        <p:txBody>
          <a:bodyPr anchor="ctr">
            <a:normAutofit/>
          </a:bodyPr>
          <a:lstStyle/>
          <a:p>
            <a:r>
              <a:rPr lang="ru-RU" sz="4000" b="1" i="1" dirty="0" smtClean="0">
                <a:solidFill>
                  <a:srgbClr val="C00000"/>
                </a:solidFill>
              </a:rPr>
              <a:t>О результатах участия выпускников г.Казани </a:t>
            </a:r>
            <a:br>
              <a:rPr lang="ru-RU" sz="4000" b="1" i="1" dirty="0" smtClean="0">
                <a:solidFill>
                  <a:srgbClr val="C00000"/>
                </a:solidFill>
              </a:rPr>
            </a:br>
            <a:r>
              <a:rPr lang="ru-RU" sz="4000" b="1" i="1" dirty="0" smtClean="0">
                <a:solidFill>
                  <a:srgbClr val="C00000"/>
                </a:solidFill>
              </a:rPr>
              <a:t>в государственной итоговой аттестации 2018 года</a:t>
            </a:r>
            <a:endParaRPr lang="en-US" sz="4000" dirty="0">
              <a:solidFill>
                <a:srgbClr val="C0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31914" y="4815191"/>
            <a:ext cx="6331085" cy="1449422"/>
          </a:xfrm>
        </p:spPr>
        <p:txBody>
          <a:bodyPr>
            <a:normAutofit/>
          </a:bodyPr>
          <a:lstStyle/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</a:rPr>
              <a:t>Садыкова З.Ф., </a:t>
            </a:r>
          </a:p>
          <a:p>
            <a:pPr algn="r">
              <a:lnSpc>
                <a:spcPct val="150000"/>
              </a:lnSpc>
              <a:spcBef>
                <a:spcPts val="0"/>
              </a:spcBef>
            </a:pPr>
            <a:r>
              <a:rPr lang="ru-RU" sz="1800" b="1" dirty="0" smtClean="0">
                <a:solidFill>
                  <a:schemeClr val="tx1"/>
                </a:solidFill>
              </a:rPr>
              <a:t>методист ИМО УО </a:t>
            </a:r>
            <a:r>
              <a:rPr lang="ru-RU" sz="1800" b="1" dirty="0" err="1" smtClean="0">
                <a:solidFill>
                  <a:schemeClr val="tx1"/>
                </a:solidFill>
              </a:rPr>
              <a:t>г.Казани</a:t>
            </a:r>
            <a:endParaRPr lang="en-US" sz="1800" b="1" dirty="0">
              <a:solidFill>
                <a:schemeClr val="tx1"/>
              </a:solidFill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06" y="152401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6866494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563526"/>
          </a:xfrm>
        </p:spPr>
        <p:txBody>
          <a:bodyPr/>
          <a:lstStyle/>
          <a:p>
            <a:r>
              <a:rPr lang="ru-RU" sz="24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ЕГЭ-2018, физика </a:t>
            </a:r>
            <a:r>
              <a:rPr lang="ru-RU" sz="2400" dirty="0" err="1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Вахитовский</a:t>
            </a:r>
            <a:r>
              <a:rPr lang="ru-RU" sz="2400" dirty="0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район</a:t>
            </a:r>
            <a:endParaRPr lang="ru-RU" sz="24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961416962"/>
              </p:ext>
            </p:extLst>
          </p:nvPr>
        </p:nvGraphicFramePr>
        <p:xfrm>
          <a:off x="297711" y="446567"/>
          <a:ext cx="8548578" cy="6325267"/>
        </p:xfrm>
        <a:graphic>
          <a:graphicData uri="http://schemas.openxmlformats.org/drawingml/2006/table">
            <a:tbl>
              <a:tblPr/>
              <a:tblGrid>
                <a:gridCol w="1785945"/>
                <a:gridCol w="522716"/>
                <a:gridCol w="601164"/>
                <a:gridCol w="896631"/>
                <a:gridCol w="448280"/>
                <a:gridCol w="715641"/>
                <a:gridCol w="727979"/>
                <a:gridCol w="641608"/>
                <a:gridCol w="752656"/>
                <a:gridCol w="740317"/>
                <a:gridCol w="715641"/>
              </a:tblGrid>
              <a:tr h="5316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</a:t>
                      </a:r>
                      <a:r>
                        <a:rPr lang="en-US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80 до 100 баллов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сравнении (+-)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-14,4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№27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№28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№96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903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</a:t>
                      </a:r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гимназиям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№116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63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№131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44,6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СОлНЦе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76,1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лицеям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36,4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73,1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№39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№80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угл. ОУ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265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№51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№98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31,3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общеобр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20,5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ОУ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25,2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при КФУ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36,8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74,9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ККШИ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22,2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ГОУ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23,4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28,0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55,7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84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дневным ОУ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24,9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23,1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Академ.лицей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228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ЧХШ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  <a:endParaRPr lang="ru-RU" sz="12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18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району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25,2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22,8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64,8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</a:p>
                  </a:txBody>
                  <a:tcPr marL="5433" marR="5433" marT="5433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791834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95423"/>
          </a:xfrm>
        </p:spPr>
        <p:txBody>
          <a:bodyPr/>
          <a:lstStyle/>
          <a:p>
            <a:r>
              <a:rPr lang="ru-RU" sz="24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ЕГЭ-2018, физика </a:t>
            </a:r>
            <a:r>
              <a:rPr lang="ru-RU" sz="2400" dirty="0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Приволжский </a:t>
            </a:r>
            <a:r>
              <a:rPr lang="ru-RU" sz="24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район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02229717"/>
              </p:ext>
            </p:extLst>
          </p:nvPr>
        </p:nvGraphicFramePr>
        <p:xfrm>
          <a:off x="148856" y="446569"/>
          <a:ext cx="8878188" cy="6363950"/>
        </p:xfrm>
        <a:graphic>
          <a:graphicData uri="http://schemas.openxmlformats.org/drawingml/2006/table">
            <a:tbl>
              <a:tblPr/>
              <a:tblGrid>
                <a:gridCol w="1712380"/>
                <a:gridCol w="872549"/>
                <a:gridCol w="708946"/>
                <a:gridCol w="730759"/>
                <a:gridCol w="534438"/>
                <a:gridCol w="560240"/>
                <a:gridCol w="706366"/>
                <a:gridCol w="782048"/>
                <a:gridCol w="744207"/>
                <a:gridCol w="708242"/>
                <a:gridCol w="818013"/>
              </a:tblGrid>
              <a:tr h="3402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</a:t>
                      </a:r>
                      <a:r>
                        <a:rPr lang="en-US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80 до 100 баллов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сравнении (+-)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20,7%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22,9%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-9,6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14,4%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7,7%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№21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23,1%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№40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36,4%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-9,7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№52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31,1%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№139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6,7%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гимназиям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21,9%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№35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28,8%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№78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17,9%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№83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10,3%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лицеям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26,8%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3,8%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5,7%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№24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15,8%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№68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25,9%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№82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22,2%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угл. ОУ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15,6%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№42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31,4%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№69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15,2%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№88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№97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35,7%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№100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№114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№127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№129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№136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42,9%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№150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-12,2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№173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-12,7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общеобр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24,3%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9,3%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ОУ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22,6%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3,6%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-2,4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en-US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IT-</a:t>
                      </a:r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КФУ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42,3%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60,6%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ГОУ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42,3%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60,6%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80,5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11,2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дневным ОУ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33C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9694"/>
                    </a:solidFill>
                  </a:tcPr>
                </a:tc>
              </a:tr>
              <a:tr h="1692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району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1051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11,1%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57,7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4466" marR="4466" marT="446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8E4BC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6780073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35665"/>
          </a:xfrm>
        </p:spPr>
        <p:txBody>
          <a:bodyPr/>
          <a:lstStyle/>
          <a:p>
            <a:r>
              <a:rPr lang="ru-RU" sz="2800" dirty="0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ЕГЭ-2018, </a:t>
            </a:r>
            <a:r>
              <a:rPr lang="ru-RU" sz="28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2800" dirty="0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Кировский </a:t>
            </a:r>
            <a:r>
              <a:rPr lang="ru-RU" sz="28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район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01164392"/>
              </p:ext>
            </p:extLst>
          </p:nvPr>
        </p:nvGraphicFramePr>
        <p:xfrm>
          <a:off x="318980" y="965950"/>
          <a:ext cx="8601735" cy="5607703"/>
        </p:xfrm>
        <a:graphic>
          <a:graphicData uri="http://schemas.openxmlformats.org/drawingml/2006/table">
            <a:tbl>
              <a:tblPr/>
              <a:tblGrid>
                <a:gridCol w="1128446"/>
                <a:gridCol w="691971"/>
                <a:gridCol w="691971"/>
                <a:gridCol w="638743"/>
                <a:gridCol w="660034"/>
                <a:gridCol w="670679"/>
                <a:gridCol w="691971"/>
                <a:gridCol w="670679"/>
                <a:gridCol w="691971"/>
                <a:gridCol w="723909"/>
                <a:gridCol w="723909"/>
                <a:gridCol w="617452"/>
              </a:tblGrid>
              <a:tr h="71660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</a:t>
                      </a:r>
                      <a:r>
                        <a:rPr lang="en-US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80 до 100 баллов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балл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сравнении (+-)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Г-и-4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10,5%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-16,8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Г-3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Г-15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Г-152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гимнаиям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16,3%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832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48,9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-3,9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</a:t>
                      </a:r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70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24,1%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-3,9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81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21,1%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135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137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17,5%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151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4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угл. ОУ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21,7%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1460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CE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17,2%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сош32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сош67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56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сош153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111" marR="6111" marT="6111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34,8%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058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общеобр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46480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ОУ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17,4%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3164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9693021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-1"/>
            <a:ext cx="8229600" cy="956931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ЕГЭ-2018, физика Московский район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62289470"/>
              </p:ext>
            </p:extLst>
          </p:nvPr>
        </p:nvGraphicFramePr>
        <p:xfrm>
          <a:off x="276447" y="978214"/>
          <a:ext cx="8580473" cy="5518278"/>
        </p:xfrm>
        <a:graphic>
          <a:graphicData uri="http://schemas.openxmlformats.org/drawingml/2006/table">
            <a:tbl>
              <a:tblPr/>
              <a:tblGrid>
                <a:gridCol w="1274140"/>
                <a:gridCol w="676512"/>
                <a:gridCol w="676512"/>
                <a:gridCol w="624473"/>
                <a:gridCol w="645289"/>
                <a:gridCol w="655697"/>
                <a:gridCol w="676512"/>
                <a:gridCol w="655697"/>
                <a:gridCol w="676512"/>
                <a:gridCol w="707736"/>
                <a:gridCol w="707736"/>
                <a:gridCol w="603657"/>
              </a:tblGrid>
              <a:tr h="58574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</a:t>
                      </a:r>
                      <a:r>
                        <a:rPr lang="en-US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80 до 100 баллов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балл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2018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сравнении (+-)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Г-2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12,8%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318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Г-9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9,4%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278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-8,8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Г-12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40,3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Г-17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Г-75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25,3%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Г-94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26,6%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1004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Г-102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28,7%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13,8%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Г-122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16,9%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54,2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252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гимнаиям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94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20,7%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5,3%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5467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57,4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58,2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Л-и-2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27,6%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31,3%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1127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56,8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70,4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5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лицеям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27,6%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31,3%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1127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56,8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70,4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сош55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65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120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51,7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657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угл. ОУ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19,2%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50,2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51,2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сош20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47,6%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сош34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43,2%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962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54,7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сош64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41,5%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сош87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t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сош130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</a:t>
                      </a:r>
                    </a:p>
                  </a:txBody>
                  <a:tcPr marL="5768" marR="5768" marT="5768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</a:t>
                      </a:r>
                      <a:r>
                        <a:rPr lang="ru-RU" sz="12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</a:t>
                      </a:r>
                      <a:endParaRPr lang="ru-RU" sz="12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2566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-2,7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199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ОУ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765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5,6%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10133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56,3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</a:p>
                  </a:txBody>
                  <a:tcPr marL="5768" marR="5768" marT="5768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42477332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59219"/>
          </a:xfrm>
        </p:spPr>
        <p:txBody>
          <a:bodyPr/>
          <a:lstStyle/>
          <a:p>
            <a:r>
              <a:rPr lang="ru-RU" sz="24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ЕГЭ-2018, физика </a:t>
            </a:r>
            <a:r>
              <a:rPr lang="ru-RU" sz="2400" dirty="0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Советский </a:t>
            </a:r>
            <a:r>
              <a:rPr lang="ru-RU" sz="24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район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6579852"/>
              </p:ext>
            </p:extLst>
          </p:nvPr>
        </p:nvGraphicFramePr>
        <p:xfrm>
          <a:off x="85060" y="478471"/>
          <a:ext cx="8931350" cy="6286261"/>
        </p:xfrm>
        <a:graphic>
          <a:graphicData uri="http://schemas.openxmlformats.org/drawingml/2006/table">
            <a:tbl>
              <a:tblPr/>
              <a:tblGrid>
                <a:gridCol w="2008743"/>
                <a:gridCol w="840783"/>
                <a:gridCol w="691116"/>
                <a:gridCol w="510363"/>
                <a:gridCol w="489098"/>
                <a:gridCol w="457200"/>
                <a:gridCol w="712381"/>
                <a:gridCol w="535785"/>
                <a:gridCol w="601899"/>
                <a:gridCol w="723014"/>
                <a:gridCol w="606056"/>
                <a:gridCol w="754912"/>
              </a:tblGrid>
              <a:tr h="3656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ОУ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</a:t>
                      </a:r>
                      <a:r>
                        <a:rPr lang="en-US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80 до 100 баллов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балл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сравнении (+-)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 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22,5%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18,8%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№20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-11,8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№90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19,4%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№93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46,4%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№125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№126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№140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гимназиям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22,4%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3064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№110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№121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27,6%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1585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№149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20,7%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№159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11,6%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лицеям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21,8%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№15"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№22"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№72"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18,4%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-7,0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№84"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№141"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№144"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№167"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№171"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20,8%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угл. ОУ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25,3%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4198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№47"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13,6%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№101"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35,1%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23,1%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№111"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-12,0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№124"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14,3%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№156"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42,9%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№161"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27,3%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№169"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06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№174"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1052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896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МБОУ "Школа №175"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12,9%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-8,7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504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общеобр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29,2%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3651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51,4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30331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ОУ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988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2,0%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13367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55,1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-0,5</a:t>
                      </a:r>
                    </a:p>
                  </a:txBody>
                  <a:tcPr marL="5060" marR="5060" marT="5060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4389975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4599" y="101600"/>
            <a:ext cx="7763934" cy="592667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4000" b="1" dirty="0" err="1" smtClean="0">
                <a:effectLst/>
              </a:rPr>
              <a:t>Высокобалльные</a:t>
            </a:r>
            <a:r>
              <a:rPr lang="ru-RU" sz="4000" b="1" dirty="0" smtClean="0">
                <a:effectLst/>
              </a:rPr>
              <a:t> результаты</a:t>
            </a:r>
            <a:endParaRPr lang="ru-RU" sz="4000" b="1" dirty="0">
              <a:effectLst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76852894"/>
              </p:ext>
            </p:extLst>
          </p:nvPr>
        </p:nvGraphicFramePr>
        <p:xfrm>
          <a:off x="355601" y="974990"/>
          <a:ext cx="8475131" cy="54766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2104"/>
                <a:gridCol w="2179041"/>
                <a:gridCol w="1906993"/>
                <a:gridCol w="1906993"/>
              </a:tblGrid>
              <a:tr h="702701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участников ЕГЭ, набравших </a:t>
                      </a:r>
                      <a:endParaRPr lang="ru-RU" sz="1800" dirty="0" smtClean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от </a:t>
                      </a:r>
                      <a:r>
                        <a:rPr lang="ru-RU" sz="1800" dirty="0">
                          <a:effectLst/>
                        </a:rPr>
                        <a:t>80 и выше баллов, (%)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513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Казань 2017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Казань 2018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Динамика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Информатика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30,5%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28,4%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-2,1%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351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Биология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12,1%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12,7%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0,6%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51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История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9,0%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5,9%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-3,2%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351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Физика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6,3%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9,3%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3,0%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212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Английский яз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48,6%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59,0%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10,4%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51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Немецкий яз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25,0%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41,2%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16,2%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51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Французский яз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72,2%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64,3%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-7,9%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3513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Испанский яз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100,0%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100,0%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0,0%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10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Химия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18,7%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23,9%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5,2%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10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Обществознание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8,0%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9,9%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1,8%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10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География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17,1%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8,8%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-8,3%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41046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Литература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10,7%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15,4%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4,7%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9164412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4599" y="101600"/>
            <a:ext cx="7763934" cy="592667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4000" b="1" dirty="0" smtClean="0">
                <a:effectLst/>
              </a:rPr>
              <a:t>Не преодолевшие </a:t>
            </a:r>
            <a:r>
              <a:rPr lang="en-US" sz="4000" b="1" dirty="0" smtClean="0">
                <a:effectLst/>
              </a:rPr>
              <a:t>min </a:t>
            </a:r>
            <a:r>
              <a:rPr lang="ru-RU" sz="4000" b="1" dirty="0" smtClean="0">
                <a:effectLst/>
              </a:rPr>
              <a:t>порог</a:t>
            </a:r>
            <a:endParaRPr lang="ru-RU" sz="4000" b="1" dirty="0">
              <a:effectLst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99055134"/>
              </p:ext>
            </p:extLst>
          </p:nvPr>
        </p:nvGraphicFramePr>
        <p:xfrm>
          <a:off x="389467" y="1081670"/>
          <a:ext cx="8475131" cy="5471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2104"/>
                <a:gridCol w="2179041"/>
                <a:gridCol w="1906993"/>
                <a:gridCol w="1906993"/>
              </a:tblGrid>
              <a:tr h="884709">
                <a:tc rowSpan="2"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Доля участников ЕГЭ, </a:t>
                      </a:r>
                      <a:r>
                        <a:rPr lang="ru-RU" sz="1800" dirty="0" smtClean="0">
                          <a:effectLst/>
                        </a:rPr>
                        <a:t>не преодолевших порог, </a:t>
                      </a:r>
                      <a:r>
                        <a:rPr lang="ru-RU" sz="1800" dirty="0">
                          <a:effectLst/>
                        </a:rPr>
                        <a:t>(%)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23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Казань 2017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</a:rPr>
                        <a:t>Казань 2018</a:t>
                      </a:r>
                      <a:endParaRPr lang="ru-RU" sz="1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Динамика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Информатика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2,6%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3,8%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1,2%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Биология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10,4%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9,3%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-1,1%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История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2,5%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2,0%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-0,6%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Физика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0,9%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1,4%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0,6%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Английский яз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0,2%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-0,2%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Немецкий яз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Французский яз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Испанский яз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Химия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6,6%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5,1%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-1,5%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Обществознание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6,1%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8,5%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2,4%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География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2,9%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0,0%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-2,9%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34537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Литература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0,7%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2,1%</a:t>
                      </a:r>
                      <a:endParaRPr lang="ru-RU" sz="20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0" dirty="0"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1,4%</a:t>
                      </a:r>
                      <a:endParaRPr lang="ru-RU" sz="20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7223321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0067"/>
            <a:ext cx="8229600" cy="1024466"/>
          </a:xfrm>
        </p:spPr>
        <p:txBody>
          <a:bodyPr anchor="t"/>
          <a:lstStyle/>
          <a:p>
            <a:pPr>
              <a:lnSpc>
                <a:spcPct val="100000"/>
              </a:lnSpc>
            </a:pPr>
            <a:r>
              <a:rPr lang="ru-RU" sz="3600" dirty="0" smtClean="0"/>
              <a:t>Количество выпускников, не преодолевших минимальный порог</a:t>
            </a:r>
            <a:endParaRPr lang="ru-RU" sz="3600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0959611"/>
              </p:ext>
            </p:extLst>
          </p:nvPr>
        </p:nvGraphicFramePr>
        <p:xfrm>
          <a:off x="465666" y="1335850"/>
          <a:ext cx="8314266" cy="536128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1060683"/>
                <a:gridCol w="659670"/>
                <a:gridCol w="659670"/>
                <a:gridCol w="659670"/>
                <a:gridCol w="658741"/>
                <a:gridCol w="659670"/>
                <a:gridCol w="659670"/>
                <a:gridCol w="659670"/>
                <a:gridCol w="658741"/>
                <a:gridCol w="659670"/>
                <a:gridCol w="659670"/>
                <a:gridCol w="658741"/>
              </a:tblGrid>
              <a:tr h="867870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Район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Русский язык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Математ (проф)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Математика (баз)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Физика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Инфор</a:t>
                      </a:r>
                      <a:endParaRPr lang="ru-RU" sz="1200" b="1" dirty="0">
                        <a:effectLst/>
                      </a:endParaRPr>
                    </a:p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матика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>
                          <a:effectLst/>
                        </a:rPr>
                        <a:t>Химия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Биоло</a:t>
                      </a:r>
                      <a:endParaRPr lang="ru-RU" sz="1200" b="1" dirty="0">
                        <a:effectLst/>
                      </a:endParaRPr>
                    </a:p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 dirty="0" err="1">
                          <a:effectLst/>
                        </a:rPr>
                        <a:t>гия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Литера</a:t>
                      </a:r>
                      <a:endParaRPr lang="ru-RU" sz="1200" b="1">
                        <a:effectLst/>
                      </a:endParaRPr>
                    </a:p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тура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Исто</a:t>
                      </a:r>
                      <a:endParaRPr lang="ru-RU" sz="1200" b="1">
                        <a:effectLst/>
                      </a:endParaRPr>
                    </a:p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рия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Общест</a:t>
                      </a:r>
                      <a:endParaRPr lang="ru-RU" sz="1200" b="1">
                        <a:effectLst/>
                      </a:endParaRPr>
                    </a:p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100" b="1">
                          <a:effectLst/>
                        </a:rPr>
                        <a:t>возн</a:t>
                      </a:r>
                      <a:endParaRPr lang="ru-RU" sz="12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  <a:tc>
                  <a:txBody>
                    <a:bodyPr/>
                    <a:lstStyle/>
                    <a:p>
                      <a:pPr marL="71755" marR="71755"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 smtClean="0">
                          <a:effectLst/>
                          <a:latin typeface="Times New Roman"/>
                          <a:ea typeface="Times New Roman"/>
                        </a:rPr>
                        <a:t>ИТОГО</a:t>
                      </a:r>
                      <a:endParaRPr lang="ru-RU" sz="12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vert="vert270" anchor="ctr"/>
                </a:tc>
              </a:tr>
              <a:tr h="561677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45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1677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В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46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1677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63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1677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М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76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1677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Н-С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75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1677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44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82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1677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С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20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18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21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effectLst/>
                          <a:latin typeface="Times New Roman"/>
                          <a:ea typeface="Times New Roman"/>
                        </a:rPr>
                        <a:t>65</a:t>
                      </a:r>
                      <a:endParaRPr lang="ru-RU" sz="20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561677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solidFill>
                            <a:srgbClr val="C00000"/>
                          </a:solidFill>
                          <a:effectLst/>
                        </a:rPr>
                        <a:t>Казань</a:t>
                      </a:r>
                      <a:endParaRPr lang="ru-RU" sz="1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37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28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22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40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92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193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452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6934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79244476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02732"/>
          </a:xfrm>
        </p:spPr>
        <p:txBody>
          <a:bodyPr>
            <a:noAutofit/>
          </a:bodyPr>
          <a:lstStyle/>
          <a:p>
            <a:pPr algn="r"/>
            <a:r>
              <a:rPr lang="ru-RU" sz="3200" b="1" dirty="0" smtClean="0">
                <a:effectLst/>
              </a:rPr>
              <a:t>Лучшие индивидуальные результаты</a:t>
            </a:r>
            <a:endParaRPr lang="ru-RU" sz="3200" dirty="0">
              <a:effectLst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50128282"/>
              </p:ext>
            </p:extLst>
          </p:nvPr>
        </p:nvGraphicFramePr>
        <p:xfrm>
          <a:off x="516467" y="778935"/>
          <a:ext cx="8365067" cy="580813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67721"/>
                <a:gridCol w="1780852"/>
                <a:gridCol w="1908247"/>
                <a:gridCol w="1908247"/>
              </a:tblGrid>
              <a:tr h="387209">
                <a:tc rowSpan="2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Предмет</a:t>
                      </a:r>
                      <a:endParaRPr lang="ru-RU" sz="1800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</a:rPr>
                        <a:t>Доля </a:t>
                      </a:r>
                      <a:r>
                        <a:rPr lang="ru-RU" sz="1600" dirty="0" smtClean="0">
                          <a:effectLst/>
                        </a:rPr>
                        <a:t>от </a:t>
                      </a:r>
                      <a:r>
                        <a:rPr lang="ru-RU" sz="1600" dirty="0">
                          <a:effectLst/>
                        </a:rPr>
                        <a:t>80 до 100 баллов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5174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2017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2018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Динамика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Физика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6,3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9,27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+2,97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Химия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18,7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23,9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+5,2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Биология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12,1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12,7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+0,6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/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Информатика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30,5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28,4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-2,1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История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9,0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5,9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-3,1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Обществознание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8,1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9,9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+1,8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География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17,1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8,8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-8,3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Литература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10,7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15,4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+4,7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Английский язык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48,6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59,0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+10,4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Немецкий язык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25,0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41,2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+16,0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451744">
                <a:tc>
                  <a:txBody>
                    <a:bodyPr/>
                    <a:lstStyle/>
                    <a:p>
                      <a:pPr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Французский язык</a:t>
                      </a:r>
                      <a:endParaRPr lang="ru-RU" sz="180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+mn-lt"/>
                        </a:rPr>
                        <a:t>72,2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+mn-lt"/>
                          <a:ea typeface="Times New Roman"/>
                        </a:rPr>
                        <a:t>64,3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b="1" dirty="0" smtClean="0">
                          <a:latin typeface="+mn-lt"/>
                        </a:rPr>
                        <a:t>-7,9</a:t>
                      </a:r>
                      <a:endParaRPr lang="ru-RU" sz="1800" b="1" dirty="0">
                        <a:latin typeface="+mn-lt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53603" cy="728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3777016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"/>
            <a:ext cx="9144000" cy="702732"/>
          </a:xfrm>
        </p:spPr>
        <p:txBody>
          <a:bodyPr>
            <a:noAutofit/>
          </a:bodyPr>
          <a:lstStyle/>
          <a:p>
            <a:pPr algn="r"/>
            <a:r>
              <a:rPr lang="ru-RU" sz="3200" b="1" dirty="0" smtClean="0">
                <a:effectLst/>
              </a:rPr>
              <a:t>Лучшие индивидуальные результаты</a:t>
            </a:r>
            <a:endParaRPr lang="ru-RU" sz="3200" dirty="0">
              <a:effectLst/>
            </a:endParaRPr>
          </a:p>
        </p:txBody>
      </p:sp>
      <p:pic>
        <p:nvPicPr>
          <p:cNvPr id="9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32933" cy="78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91468288"/>
              </p:ext>
            </p:extLst>
          </p:nvPr>
        </p:nvGraphicFramePr>
        <p:xfrm>
          <a:off x="186266" y="855129"/>
          <a:ext cx="8678335" cy="5658424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341810"/>
                <a:gridCol w="1995577"/>
                <a:gridCol w="2340948"/>
              </a:tblGrid>
              <a:tr h="296338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ФИО </a:t>
                      </a:r>
                      <a:r>
                        <a:rPr lang="ru-RU" sz="1800" b="1" dirty="0" err="1" smtClean="0">
                          <a:effectLst/>
                          <a:latin typeface="Times New Roman"/>
                          <a:ea typeface="Times New Roman"/>
                        </a:rPr>
                        <a:t>стобалльника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ОУ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Предметы</a:t>
                      </a:r>
                      <a:endParaRPr lang="ru-RU" sz="1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619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 err="1">
                          <a:effectLst/>
                          <a:latin typeface="+mn-lt"/>
                        </a:rPr>
                        <a:t>Галеева</a:t>
                      </a:r>
                      <a:r>
                        <a:rPr lang="ru-RU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+mn-lt"/>
                        </a:rPr>
                        <a:t>Диляра</a:t>
                      </a:r>
                      <a:r>
                        <a:rPr lang="ru-RU" sz="1800" dirty="0">
                          <a:effectLst/>
                          <a:latin typeface="+mn-lt"/>
                        </a:rPr>
                        <a:t> </a:t>
                      </a:r>
                      <a:r>
                        <a:rPr lang="ru-RU" sz="1800" dirty="0" err="1">
                          <a:effectLst/>
                          <a:latin typeface="+mn-lt"/>
                        </a:rPr>
                        <a:t>Тагировна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Школа №9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физика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9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Князева Анна Владимировна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Школа №132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биология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9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Димухаметова Аделина Мударисовна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Школа №179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химия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биология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9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Идрисов Салават Рамилевич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Школа №155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физика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информатика и ИКТ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9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Замалеева Дилия Айнуровна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Лицей №131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математика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химия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9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Насыров Руслан Ильдарович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Школа №18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литература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9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Избеков Вадим Юрьевич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Лицей КФУ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физика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1936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Кузьмина Виктория Александровна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+mn-lt"/>
                        </a:rPr>
                        <a:t>Гимназия №94</a:t>
                      </a:r>
                      <a:endParaRPr lang="ru-RU" sz="18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русский язык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+mn-lt"/>
                        </a:rPr>
                        <a:t>информатика и ИКТ</a:t>
                      </a:r>
                      <a:endParaRPr lang="ru-RU" sz="18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3302357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78467" y="252920"/>
            <a:ext cx="7696200" cy="940880"/>
          </a:xfrm>
        </p:spPr>
        <p:txBody>
          <a:bodyPr anchor="ctr">
            <a:noAutofit/>
          </a:bodyPr>
          <a:lstStyle/>
          <a:p>
            <a:pPr algn="r"/>
            <a:r>
              <a:rPr lang="ru-RU" sz="3200" b="1" dirty="0" smtClean="0"/>
              <a:t>Пункты проведения ЕГЭ и ОГЭ 2018</a:t>
            </a:r>
            <a:endParaRPr lang="ru-RU" sz="3200" b="1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1508849"/>
              </p:ext>
            </p:extLst>
          </p:nvPr>
        </p:nvGraphicFramePr>
        <p:xfrm>
          <a:off x="76199" y="1439337"/>
          <a:ext cx="8796869" cy="510822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130731"/>
                <a:gridCol w="2333069"/>
                <a:gridCol w="2333069"/>
              </a:tblGrid>
              <a:tr h="1021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Район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Количество ППЭ ЕГЭ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Количество ППЭ ОГЭ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08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Авиастроительный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2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4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08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Вахитовский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6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8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08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Кировский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</a:rPr>
                        <a:t>3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4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08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Московский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4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6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08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Ново-Савиновский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3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7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08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Приволжский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4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9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08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Советский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>
                          <a:effectLst/>
                        </a:rPr>
                        <a:t>5</a:t>
                      </a:r>
                      <a:endParaRPr lang="ru-RU" sz="28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>
                          <a:effectLst/>
                        </a:rPr>
                        <a:t>10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10822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КАЗАНЬ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25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ЕГЭ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+2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ГВЭ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43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ОГЭ</a:t>
                      </a:r>
                      <a:r>
                        <a:rPr lang="ru-RU" sz="28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 + 5 </a:t>
                      </a:r>
                      <a:r>
                        <a:rPr lang="ru-RU" sz="2000" b="1" dirty="0" smtClean="0">
                          <a:solidFill>
                            <a:srgbClr val="C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ГВЭ</a:t>
                      </a:r>
                      <a:endParaRPr lang="ru-RU" sz="20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86933" y="0"/>
            <a:ext cx="7721600" cy="702733"/>
          </a:xfrm>
        </p:spPr>
        <p:txBody>
          <a:bodyPr anchor="t"/>
          <a:lstStyle/>
          <a:p>
            <a:pPr>
              <a:lnSpc>
                <a:spcPct val="100000"/>
              </a:lnSpc>
            </a:pPr>
            <a:r>
              <a:rPr lang="ru-RU" sz="3200" dirty="0" smtClean="0">
                <a:effectLst/>
              </a:rPr>
              <a:t>Основной государственный экзамен</a:t>
            </a:r>
            <a:endParaRPr lang="ru-RU" sz="3200" dirty="0">
              <a:effectLst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8797286"/>
              </p:ext>
            </p:extLst>
          </p:nvPr>
        </p:nvGraphicFramePr>
        <p:xfrm>
          <a:off x="491067" y="762003"/>
          <a:ext cx="8339666" cy="603504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6509145"/>
                <a:gridCol w="1830521"/>
              </a:tblGrid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Количество обучающихся в 9 классах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10697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Из них: не допущены к ГИА по успеваемости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 по пропускам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26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Участвовали в ГВЭ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198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838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Получили баллы ниже мин порога:  - не более чем по двум предметам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614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 более чем по двум предметам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38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Не явились на ГИА по уважительной причине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</a:rPr>
                        <a:t>Не получили аттестат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102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Получили аттестат с отличием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886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Получали образование в форме семейного, из них: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61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 прошли ГИА и получили аттестат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52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 получили аттестат с отличием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 не прошли ГИА 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5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</a:rPr>
                        <a:t>- не явились на ГИА 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800" b="1" dirty="0" smtClean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2611977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20800" y="118533"/>
            <a:ext cx="7696200" cy="770467"/>
          </a:xfrm>
        </p:spPr>
        <p:txBody>
          <a:bodyPr anchor="t"/>
          <a:lstStyle/>
          <a:p>
            <a:pPr>
              <a:lnSpc>
                <a:spcPct val="100000"/>
              </a:lnSpc>
            </a:pPr>
            <a:r>
              <a:rPr lang="ru-RU" sz="3200" dirty="0">
                <a:effectLst/>
              </a:rPr>
              <a:t>Основной государственный экзамен</a:t>
            </a:r>
            <a:endParaRPr lang="ru-RU" sz="32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771530"/>
              </p:ext>
            </p:extLst>
          </p:nvPr>
        </p:nvGraphicFramePr>
        <p:xfrm>
          <a:off x="406398" y="838198"/>
          <a:ext cx="8466668" cy="5740404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3213108"/>
                <a:gridCol w="1050712"/>
                <a:gridCol w="1050712"/>
                <a:gridCol w="1050712"/>
                <a:gridCol w="1050712"/>
                <a:gridCol w="1050712"/>
              </a:tblGrid>
              <a:tr h="64615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u="none" strike="noStrike" dirty="0">
                          <a:effectLst/>
                        </a:rPr>
                        <a:t>П</a:t>
                      </a:r>
                      <a:r>
                        <a:rPr lang="ru-RU" sz="2000" u="none" strike="noStrike" dirty="0" smtClean="0">
                          <a:effectLst/>
                        </a:rPr>
                        <a:t>редметы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% участия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«2»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сред </a:t>
                      </a:r>
                      <a:endParaRPr lang="ru-RU" sz="1800" u="none" strike="noStrike" dirty="0" smtClean="0">
                        <a:effectLst/>
                      </a:endParaRPr>
                    </a:p>
                    <a:p>
                      <a:pPr algn="ctr" fontAlgn="ctr"/>
                      <a:r>
                        <a:rPr lang="ru-RU" sz="1800" u="none" strike="noStrike" dirty="0" smtClean="0">
                          <a:effectLst/>
                        </a:rPr>
                        <a:t>оценка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% </a:t>
                      </a:r>
                      <a:r>
                        <a:rPr lang="ru-RU" sz="1800" u="none" strike="noStrike" dirty="0" err="1">
                          <a:effectLst/>
                        </a:rPr>
                        <a:t>успе-ваемости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u="none" strike="noStrike" dirty="0">
                          <a:effectLst/>
                        </a:rPr>
                        <a:t>% качества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Русский язык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80,9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Математика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97,7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88,3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Литература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63,9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Обществознание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48,7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73,5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История 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57,6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Химия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93,1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Биология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19,0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3,8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62,1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 dirty="0">
                          <a:effectLst/>
                        </a:rPr>
                        <a:t>Физика</a:t>
                      </a:r>
                      <a:endParaRPr lang="ru-RU" sz="20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Информатика и ИКТ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43,7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3,9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72,7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География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25,2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0,9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4,2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99,1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83,1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Английский язык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4,5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89,4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Немецкий язык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76,3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Французский язык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4,1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78,6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63875">
                <a:tc>
                  <a:txBody>
                    <a:bodyPr/>
                    <a:lstStyle/>
                    <a:p>
                      <a:pPr algn="l" fontAlgn="ctr"/>
                      <a:r>
                        <a:rPr lang="ru-RU" sz="2000" u="none" strike="noStrike">
                          <a:effectLst/>
                        </a:rPr>
                        <a:t>Татарский язык</a:t>
                      </a:r>
                      <a:endParaRPr lang="ru-RU" sz="20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0,7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4,4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100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94,4</a:t>
                      </a:r>
                      <a:endParaRPr lang="ru-RU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8918470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3667" y="118533"/>
            <a:ext cx="8043333" cy="770467"/>
          </a:xfrm>
        </p:spPr>
        <p:txBody>
          <a:bodyPr anchor="t"/>
          <a:lstStyle/>
          <a:p>
            <a:pPr>
              <a:lnSpc>
                <a:spcPct val="100000"/>
              </a:lnSpc>
            </a:pPr>
            <a:r>
              <a:rPr lang="ru-RU" sz="2800" dirty="0"/>
              <a:t>Динамика средней оценки по предметам ОГЭ </a:t>
            </a: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30354090"/>
              </p:ext>
            </p:extLst>
          </p:nvPr>
        </p:nvGraphicFramePr>
        <p:xfrm>
          <a:off x="576596" y="1104736"/>
          <a:ext cx="8144071" cy="5338399"/>
        </p:xfrm>
        <a:graphic>
          <a:graphicData uri="http://schemas.openxmlformats.org/drawingml/2006/table">
            <a:tbl>
              <a:tblPr firstRow="1" firstCol="1" lastRow="1" bandRow="1" bandCol="1">
                <a:tableStyleId>{5C22544A-7EE6-4342-B048-85BDC9FD1C3A}</a:tableStyleId>
              </a:tblPr>
              <a:tblGrid>
                <a:gridCol w="3462415"/>
                <a:gridCol w="1424602"/>
                <a:gridCol w="1424602"/>
                <a:gridCol w="1832452"/>
              </a:tblGrid>
              <a:tr h="333650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Предмет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Средняя оценка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Динамика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6672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Казань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2017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Казань</a:t>
                      </a:r>
                    </a:p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2018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Русский язык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4,2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4,3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+0,1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Математика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4,2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4,1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-0,1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Информатика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4,1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3,9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-0,2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Биология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3,7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3,8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+0,1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Химия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4,5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4,5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0,0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Физика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3,9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4,1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+0,2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Литература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3,9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3,8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-0,1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География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3,9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4,2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+0,3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Английский язык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4,4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4,5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+0,1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Немецкий язык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4,1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4,1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0,0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Французский язык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4,4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4,1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-0,3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Обществознание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3,7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3,8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+0,1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33365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История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3,8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>
                          <a:effectLst/>
                          <a:latin typeface="+mn-lt"/>
                        </a:rPr>
                        <a:t>3,7</a:t>
                      </a:r>
                      <a:endParaRPr lang="ru-RU" sz="2000" b="1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tabLst>
                          <a:tab pos="6223000" algn="l"/>
                        </a:tabLst>
                      </a:pPr>
                      <a:r>
                        <a:rPr lang="ru-RU" sz="2000" dirty="0">
                          <a:effectLst/>
                          <a:latin typeface="+mn-lt"/>
                        </a:rPr>
                        <a:t>-0,1</a:t>
                      </a:r>
                      <a:endParaRPr lang="ru-RU" sz="2000" b="1" dirty="0">
                        <a:effectLst/>
                        <a:latin typeface="+mn-lt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6142174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01479"/>
          </a:xfrm>
        </p:spPr>
        <p:txBody>
          <a:bodyPr/>
          <a:lstStyle/>
          <a:p>
            <a:r>
              <a:rPr lang="ru-RU" sz="2800" dirty="0" err="1" smtClean="0"/>
              <a:t>ОГЭ,физика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0456190"/>
              </p:ext>
            </p:extLst>
          </p:nvPr>
        </p:nvGraphicFramePr>
        <p:xfrm>
          <a:off x="329610" y="1265272"/>
          <a:ext cx="8152466" cy="4924141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16688"/>
                <a:gridCol w="498038"/>
                <a:gridCol w="557363"/>
                <a:gridCol w="557363"/>
                <a:gridCol w="557363"/>
                <a:gridCol w="557363"/>
                <a:gridCol w="349384"/>
                <a:gridCol w="557363"/>
                <a:gridCol w="557363"/>
                <a:gridCol w="557363"/>
                <a:gridCol w="557363"/>
                <a:gridCol w="557363"/>
                <a:gridCol w="557363"/>
                <a:gridCol w="557363"/>
                <a:gridCol w="557363"/>
              </a:tblGrid>
              <a:tr h="116391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район /предмет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Кол-во выпускников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Кол-во участников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% участия 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"5"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"4"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"3"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"2"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общее количество баллов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Средний балл 2018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средняя оценка 2018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Усп-ть, 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Кач-во, 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Средняя оценка 2017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</a:tr>
              <a:tr h="4700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А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1003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188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18,7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0,00%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4586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24,4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3,93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73,94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3,61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</a:tr>
              <a:tr h="4700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В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1280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351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27,4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163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136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51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0,28%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10001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28,5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4,31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99,72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smtClean="0">
                          <a:effectLst/>
                        </a:rPr>
                        <a:t>85,19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4,19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</a:tr>
              <a:tr h="4700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805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12,5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0,00%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2303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22,8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3,80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68,32%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3,64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</a:tr>
              <a:tr h="4700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М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1250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264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21,1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77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137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0,00%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6858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26,0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4,10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81,06%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4,02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</a:tr>
              <a:tr h="4700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Н-С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1856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367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19,8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176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82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0,00%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9383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4,07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77,66%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3,80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</a:tr>
              <a:tr h="4700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П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2082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248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11,9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95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133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0,00%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7019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28,3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4,30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91,94%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3,96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</a:tr>
              <a:tr h="4700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С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2421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331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13,7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75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227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29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0,00%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8778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26,5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4,14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91,24%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3,95</a:t>
                      </a:r>
                      <a:endParaRPr lang="ru-RU" sz="1400" b="0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</a:tr>
              <a:tr h="47002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Казань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10697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1850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17,3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566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970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313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1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0,05%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48928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</a:rPr>
                        <a:t>26,4</a:t>
                      </a:r>
                      <a:endParaRPr lang="ru-RU" sz="1400" b="1" i="0" u="none" strike="noStrike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4,14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 smtClean="0">
                          <a:effectLst/>
                        </a:rPr>
                        <a:t>99,95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83,03%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</a:rPr>
                        <a:t>3,93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" marR="6858" marT="6858" marB="0" anchor="ctr"/>
                </a:tc>
              </a:tr>
            </a:tbl>
          </a:graphicData>
        </a:graphic>
      </p:graphicFrame>
      <p:pic>
        <p:nvPicPr>
          <p:cNvPr id="1025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036" y="182268"/>
            <a:ext cx="1152525" cy="8778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2902441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7467" y="126460"/>
            <a:ext cx="8178800" cy="603114"/>
          </a:xfrm>
        </p:spPr>
        <p:txBody>
          <a:bodyPr anchor="ctr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300" b="1" dirty="0">
                <a:solidFill>
                  <a:srgbClr val="C00000"/>
                </a:solidFill>
                <a:effectLst/>
              </a:rPr>
              <a:t>План-график по подготовке выпускников к ГИА-2019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" y="758756"/>
            <a:ext cx="9144000" cy="5982511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1.	Анализ участия в государственной итоговой аттестации по образовательным программам основного общего и среднего общего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образования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lvl="0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2.	Формирование муниципальной организационно-территориальной схемы проведения ГИА в 2019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году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lvl="0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3.	Меры по повышению качества преподавания учебных предметов. Обеспечение мониторинга знаний обучающихся основного общего и среднего общего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образования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lvl="0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4.	Обеспечение информационной и психологической поддержки участников образовательного процесса в период подготовки и проведения государственной итоговой аттестации, информирование о порядке организации и проведения государственной итоговой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аттестации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lvl="0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5.	Обеспечение контроля за подготовкой и проведением государственной итоговой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аттестации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  <a:p>
            <a:pPr lvl="0"/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6.	Обеспечение мониторинга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проведения </a:t>
            </a:r>
            <a:r>
              <a:rPr lang="ru-RU" b="1" dirty="0">
                <a:solidFill>
                  <a:schemeClr val="accent2">
                    <a:lumMod val="75000"/>
                  </a:schemeClr>
                </a:solidFill>
                <a:latin typeface="+mn-lt"/>
              </a:rPr>
              <a:t>государственной итоговой </a:t>
            </a:r>
            <a:r>
              <a:rPr lang="ru-RU" b="1" dirty="0" smtClean="0">
                <a:solidFill>
                  <a:schemeClr val="accent2">
                    <a:lumMod val="75000"/>
                  </a:schemeClr>
                </a:solidFill>
                <a:latin typeface="+mn-lt"/>
              </a:rPr>
              <a:t>аттестации</a:t>
            </a:r>
            <a:endParaRPr lang="ru-RU" b="1" dirty="0">
              <a:solidFill>
                <a:schemeClr val="accent2">
                  <a:lumMod val="75000"/>
                </a:schemeClr>
              </a:solidFill>
              <a:latin typeface="+mn-lt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32933" cy="78870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7669" y="175098"/>
            <a:ext cx="7568118" cy="1206230"/>
          </a:xfrm>
        </p:spPr>
        <p:txBody>
          <a:bodyPr>
            <a:noAutofit/>
          </a:bodyPr>
          <a:lstStyle/>
          <a:p>
            <a:r>
              <a:rPr lang="ru-RU" sz="4200" b="1" i="1" dirty="0" smtClean="0">
                <a:solidFill>
                  <a:schemeClr val="tx2"/>
                </a:solidFill>
              </a:rPr>
              <a:t>Благодарю за внимание!</a:t>
            </a:r>
            <a:endParaRPr lang="ru-RU" sz="4200" b="1" i="1" dirty="0">
              <a:solidFill>
                <a:schemeClr val="tx2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916349" y="1556426"/>
            <a:ext cx="5165387" cy="4166643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ru-RU" sz="6000" b="1" i="1" dirty="0">
              <a:solidFill>
                <a:srgbClr val="C00000"/>
              </a:solidFill>
              <a:latin typeface="+mj-lt"/>
            </a:endParaRPr>
          </a:p>
        </p:txBody>
      </p:sp>
      <p:pic>
        <p:nvPicPr>
          <p:cNvPr id="1028" name="Picture 4" descr="http://player.myshared.ru/535269/data/images/img53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65762" y="1478604"/>
            <a:ext cx="7431932" cy="4570042"/>
          </a:xfrm>
          <a:prstGeom prst="rect">
            <a:avLst/>
          </a:prstGeom>
          <a:noFill/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05" y="127001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90664" y="155644"/>
            <a:ext cx="7996135" cy="914400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</a:pPr>
            <a:r>
              <a:rPr lang="ru-RU" sz="3600" b="1" dirty="0" smtClean="0"/>
              <a:t>Характеристика участников </a:t>
            </a:r>
            <a:br>
              <a:rPr lang="ru-RU" sz="3600" b="1" dirty="0" smtClean="0"/>
            </a:br>
            <a:r>
              <a:rPr lang="ru-RU" sz="3600" b="1" dirty="0" smtClean="0"/>
              <a:t>ГИА-2018</a:t>
            </a:r>
            <a:endParaRPr lang="ru-RU" sz="3600" b="1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60646448"/>
              </p:ext>
            </p:extLst>
          </p:nvPr>
        </p:nvGraphicFramePr>
        <p:xfrm>
          <a:off x="491067" y="1075265"/>
          <a:ext cx="8432800" cy="556260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5716714"/>
                <a:gridCol w="2716086"/>
              </a:tblGrid>
              <a:tr h="407059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Показатель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2018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6006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Общее количество </a:t>
                      </a:r>
                      <a:r>
                        <a:rPr lang="ru-RU" sz="2400" dirty="0" smtClean="0">
                          <a:effectLst/>
                        </a:rPr>
                        <a:t>выпускников 11 классов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b="1" dirty="0">
                          <a:solidFill>
                            <a:srgbClr val="C00000"/>
                          </a:solidFill>
                          <a:effectLst/>
                        </a:rPr>
                        <a:t>5504</a:t>
                      </a:r>
                      <a:endParaRPr lang="ru-RU" sz="2800" b="1" dirty="0">
                        <a:solidFill>
                          <a:srgbClr val="C0000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59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 том числе: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5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дневные ОУ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5196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5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вечерние ОУ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12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5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частные ОУ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87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59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ФГОУ и ГБОУ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209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Из них :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 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Не допущены к ГИА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Сдавали ЕГЭ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5474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407059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Сдавали ГВЭ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28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74600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Неявка (по уважительным причинам)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400" dirty="0">
                          <a:effectLst/>
                        </a:rPr>
                        <a:t>3(на пересдачу)</a:t>
                      </a:r>
                      <a:endParaRPr lang="ru-RU" sz="28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805" y="67734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375" y="2"/>
            <a:ext cx="8638162" cy="702732"/>
          </a:xfrm>
        </p:spPr>
        <p:txBody>
          <a:bodyPr anchor="t">
            <a:noAutofit/>
          </a:bodyPr>
          <a:lstStyle/>
          <a:p>
            <a:pPr>
              <a:lnSpc>
                <a:spcPct val="100000"/>
              </a:lnSpc>
            </a:pPr>
            <a:r>
              <a:rPr lang="ru-RU" sz="2000" b="1" dirty="0" smtClean="0"/>
              <a:t>Средний балл по предметам </a:t>
            </a:r>
            <a:br>
              <a:rPr lang="ru-RU" sz="2000" b="1" dirty="0" smtClean="0"/>
            </a:br>
            <a:r>
              <a:rPr lang="ru-RU" sz="2000" b="1" dirty="0" smtClean="0"/>
              <a:t>в сравнении с прошлогодними </a:t>
            </a:r>
            <a:r>
              <a:rPr lang="ru-RU" sz="2000" b="1" dirty="0" err="1" smtClean="0"/>
              <a:t>результатми</a:t>
            </a:r>
            <a:endParaRPr lang="ru-RU" sz="2000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9386062"/>
              </p:ext>
            </p:extLst>
          </p:nvPr>
        </p:nvGraphicFramePr>
        <p:xfrm>
          <a:off x="245534" y="386756"/>
          <a:ext cx="8678334" cy="5934936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2997199"/>
                <a:gridCol w="2159000"/>
                <a:gridCol w="1811867"/>
                <a:gridCol w="1710268"/>
              </a:tblGrid>
              <a:tr h="448536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</a:rPr>
                        <a:t>Казань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2017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Казань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2018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Динамика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1356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Русский язык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72,03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74,54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+2,51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Математика П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55,78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57,50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+1,72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i="1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Математика Б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4,31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4,15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-0,16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Информатика и ИКТ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70,23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67,23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-3,0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Биология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58,40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58,59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+0,19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Химия 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63,32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65,74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+2,42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Физика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56,96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58,07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+1,11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Литература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64,16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63,59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-0,57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География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66,34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63,94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-2,4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Обществознание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60,16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61,19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+1,03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История 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57,99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57,47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-0,52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Английский язык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77,02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78,91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+1,89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Немецкий язык</a:t>
                      </a:r>
                      <a:endParaRPr lang="ru-RU" sz="2400" b="1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67,58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76,35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+8,77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92D050"/>
                    </a:solidFill>
                  </a:tcPr>
                </a:tc>
              </a:tr>
              <a:tr h="2782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Французский язык 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82,94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80,71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-2,23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Испанский язык 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>
                          <a:solidFill>
                            <a:srgbClr val="000000"/>
                          </a:solidFill>
                          <a:effectLst/>
                          <a:latin typeface="Times New Roman"/>
                          <a:ea typeface="Times New Roman"/>
                        </a:rPr>
                        <a:t>81,00</a:t>
                      </a:r>
                      <a:endParaRPr lang="ru-RU" sz="2400" b="1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b="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83,0</a:t>
                      </a:r>
                      <a:endParaRPr lang="ru-RU" sz="2400" b="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</a:rPr>
                        <a:t>+2,0</a:t>
                      </a:r>
                      <a:endParaRPr lang="ru-RU" sz="24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80533" cy="702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26406751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375" y="127000"/>
            <a:ext cx="8638162" cy="728133"/>
          </a:xfrm>
        </p:spPr>
        <p:txBody>
          <a:bodyPr anchor="t">
            <a:noAutofit/>
          </a:bodyPr>
          <a:lstStyle/>
          <a:p>
            <a:pPr algn="r">
              <a:lnSpc>
                <a:spcPct val="100000"/>
              </a:lnSpc>
            </a:pPr>
            <a:r>
              <a:rPr lang="ru-RU" sz="2000" b="1" dirty="0" smtClean="0"/>
              <a:t>Средний балл по предметам </a:t>
            </a:r>
            <a:br>
              <a:rPr lang="ru-RU" sz="2000" b="1" dirty="0" smtClean="0"/>
            </a:br>
            <a:r>
              <a:rPr lang="ru-RU" sz="2000" b="1" dirty="0" smtClean="0"/>
              <a:t>в сравнении с городскими и республиканскими показателями</a:t>
            </a:r>
            <a:endParaRPr lang="ru-RU" sz="20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880533" cy="7027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87410020"/>
              </p:ext>
            </p:extLst>
          </p:nvPr>
        </p:nvGraphicFramePr>
        <p:xfrm>
          <a:off x="135466" y="812800"/>
          <a:ext cx="8678334" cy="5684520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{69012ECD-51FC-41F1-AA8D-1B2483CD663E}</a:tableStyleId>
              </a:tblPr>
              <a:tblGrid>
                <a:gridCol w="3318934"/>
                <a:gridCol w="2015067"/>
                <a:gridCol w="1634065"/>
                <a:gridCol w="1710268"/>
              </a:tblGrid>
              <a:tr h="118533"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</a:rPr>
                        <a:t>Предмет</a:t>
                      </a:r>
                      <a:endParaRPr lang="ru-RU" sz="2000" dirty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4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dirty="0" smtClean="0">
                          <a:effectLst/>
                        </a:rPr>
                        <a:t>Казань</a:t>
                      </a:r>
                      <a:r>
                        <a:rPr lang="ru-RU" sz="2000" baseline="0" dirty="0" smtClean="0">
                          <a:effectLst/>
                        </a:rPr>
                        <a:t> </a:t>
                      </a:r>
                      <a:r>
                        <a:rPr lang="ru-RU" sz="1800" dirty="0" smtClean="0">
                          <a:effectLst/>
                        </a:rPr>
                        <a:t>2018</a:t>
                      </a:r>
                      <a:endParaRPr lang="ru-RU" sz="2000" dirty="0" smtClean="0">
                        <a:solidFill>
                          <a:schemeClr val="tx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/>
                        <a:t>РТ 2018</a:t>
                      </a:r>
                      <a:endParaRPr lang="ru-RU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4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chemeClr val="bg1"/>
                          </a:solidFill>
                          <a:effectLst/>
                          <a:latin typeface="Times New Roman"/>
                          <a:ea typeface="Times New Roman"/>
                        </a:rPr>
                        <a:t>Разница</a:t>
                      </a:r>
                      <a:endParaRPr lang="ru-RU" sz="2000" dirty="0">
                        <a:solidFill>
                          <a:schemeClr val="bg1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135665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Русский язык</a:t>
                      </a:r>
                      <a:endParaRPr lang="ru-RU" sz="23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74,54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74,53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+0,01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 i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Математика П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57,50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57,59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-0,09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 i="1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Математика Б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4,15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4,4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-0,25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Информатика и ИКТ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67,23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66,90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+0,33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Биология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58,59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58,29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+0,3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Химия 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65,74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64,63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+1,11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Физика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58,07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57,20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+0,87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noFill/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Литература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63,59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64,55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-0,96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География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63,94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65,09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-1,15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Обществознание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61,19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62,67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-1,48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История 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57,47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59,12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-1,65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FFC00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Английский язык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78,91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77,40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+1,51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Немецкий язык</a:t>
                      </a:r>
                      <a:endParaRPr lang="ru-RU" sz="2300" b="1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76,35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72,48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+3,87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278244"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Французский язык </a:t>
                      </a:r>
                      <a:endParaRPr lang="ru-RU" sz="23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80,71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79,45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+1,26</a:t>
                      </a: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rgbClr val="92D050"/>
                    </a:solidFill>
                  </a:tcPr>
                </a:tc>
              </a:tr>
              <a:tr h="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 dirty="0">
                          <a:solidFill>
                            <a:srgbClr val="000000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Испанский язык </a:t>
                      </a:r>
                      <a:endParaRPr lang="ru-RU" sz="2300" b="1" dirty="0"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300" b="0" dirty="0" smtClean="0">
                          <a:solidFill>
                            <a:schemeClr val="tx1"/>
                          </a:solidFill>
                          <a:effectLst/>
                          <a:latin typeface="Palatino Linotype" panose="02040502050505030304" pitchFamily="18" charset="0"/>
                          <a:ea typeface="Times New Roman"/>
                        </a:rPr>
                        <a:t>83,0</a:t>
                      </a:r>
                      <a:endParaRPr lang="ru-RU" sz="2300" b="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300" dirty="0" smtClean="0">
                          <a:latin typeface="Palatino Linotype" panose="02040502050505030304" pitchFamily="18" charset="0"/>
                        </a:rPr>
                        <a:t>83,0</a:t>
                      </a:r>
                      <a:endParaRPr lang="ru-RU" sz="2300" dirty="0">
                        <a:latin typeface="Palatino Linotype" panose="02040502050505030304" pitchFamily="18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endParaRPr lang="ru-RU" sz="2300" dirty="0">
                        <a:solidFill>
                          <a:schemeClr val="tx1"/>
                        </a:solidFill>
                        <a:effectLst/>
                        <a:latin typeface="Palatino Linotype" panose="02040502050505030304" pitchFamily="18" charset="0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</a:tr>
            </a:tbl>
          </a:graphicData>
        </a:graphic>
      </p:graphicFrame>
    </p:spTree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244599" y="101600"/>
            <a:ext cx="7763934" cy="592667"/>
          </a:xfrm>
        </p:spPr>
        <p:txBody>
          <a:bodyPr anchor="ctr"/>
          <a:lstStyle/>
          <a:p>
            <a:pPr>
              <a:lnSpc>
                <a:spcPct val="100000"/>
              </a:lnSpc>
            </a:pPr>
            <a:r>
              <a:rPr lang="ru-RU" sz="4400" b="1" dirty="0" smtClean="0">
                <a:effectLst/>
              </a:rPr>
              <a:t>Предметы по выбору</a:t>
            </a:r>
            <a:endParaRPr lang="ru-RU" sz="4400" b="1" dirty="0">
              <a:effectLst/>
            </a:endParaRP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153193" cy="8805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Диаграмма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3445816"/>
              </p:ext>
            </p:extLst>
          </p:nvPr>
        </p:nvGraphicFramePr>
        <p:xfrm>
          <a:off x="143934" y="804333"/>
          <a:ext cx="8873066" cy="585893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633643797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254642"/>
          </a:xfrm>
        </p:spPr>
        <p:txBody>
          <a:bodyPr/>
          <a:lstStyle/>
          <a:p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Результаты ЕГЭ по физике в разрезе районов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22094591"/>
              </p:ext>
            </p:extLst>
          </p:nvPr>
        </p:nvGraphicFramePr>
        <p:xfrm>
          <a:off x="457199" y="1350334"/>
          <a:ext cx="8229602" cy="4814659"/>
        </p:xfrm>
        <a:graphic>
          <a:graphicData uri="http://schemas.openxmlformats.org/drawingml/2006/table">
            <a:tbl>
              <a:tblPr>
                <a:tableStyleId>{3C2FFA5D-87B4-456A-9821-1D502468CF0F}</a:tableStyleId>
              </a:tblPr>
              <a:tblGrid>
                <a:gridCol w="664429"/>
                <a:gridCol w="687743"/>
                <a:gridCol w="687743"/>
                <a:gridCol w="687743"/>
                <a:gridCol w="687743"/>
                <a:gridCol w="687743"/>
                <a:gridCol w="687743"/>
                <a:gridCol w="687743"/>
                <a:gridCol w="687743"/>
                <a:gridCol w="687743"/>
                <a:gridCol w="687743"/>
                <a:gridCol w="687743"/>
              </a:tblGrid>
              <a:tr h="99946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Район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</a:t>
                      </a:r>
                      <a:r>
                        <a:rPr lang="en-US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</a:t>
                      </a:r>
                      <a:endParaRPr lang="en-US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80 до 100 баллов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балл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2018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сравнении (+-)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</a:tr>
              <a:tr h="474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457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28,88%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2,27%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4,55%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7367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54,87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55,81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</a:tr>
              <a:tr h="474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Н-С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884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25,45%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0,89%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9,78%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13664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56,48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60,73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</a:tr>
              <a:tr h="474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373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17,43%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1,54%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0,00%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3164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53,10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48,68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-4,4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</a:tr>
              <a:tr h="474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М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803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23,04%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0,54%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5,41%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10467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56,58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0,8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</a:tr>
              <a:tr h="474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933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24,87%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0,43%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22,84%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15029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62,64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64,78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</a:tr>
              <a:tr h="474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1051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24,07%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3,16%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11,07%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14596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56,45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57,69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</a:tr>
              <a:tr h="47452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1003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246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24,53%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1,22%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2,03%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13409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55,11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54,51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-0,6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</a:tr>
              <a:tr h="4935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Казань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5504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1338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24,31%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1,42%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9,27%</a:t>
                      </a:r>
                      <a:endParaRPr lang="ru-RU" sz="1400" b="0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77696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56,99</a:t>
                      </a:r>
                      <a:endParaRPr lang="ru-RU" sz="1400" b="1" i="0" u="none" strike="noStrike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58,07</a:t>
                      </a:r>
                      <a:endParaRPr lang="ru-RU" sz="14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  <a:endParaRPr lang="ru-RU" sz="14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994" marR="6994" marT="6994" marB="0" anchor="ctr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4114491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"/>
            <a:ext cx="8229600" cy="510362"/>
          </a:xfrm>
        </p:spPr>
        <p:txBody>
          <a:bodyPr/>
          <a:lstStyle/>
          <a:p>
            <a:r>
              <a:rPr lang="ru-RU" sz="2800" dirty="0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ЕГЭ-2018, </a:t>
            </a:r>
            <a:r>
              <a:rPr lang="ru-RU" sz="28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2800" dirty="0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Авиастроительный </a:t>
            </a:r>
            <a:r>
              <a:rPr lang="ru-RU" sz="28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район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06877813"/>
              </p:ext>
            </p:extLst>
          </p:nvPr>
        </p:nvGraphicFramePr>
        <p:xfrm>
          <a:off x="233916" y="393404"/>
          <a:ext cx="8633637" cy="6359690"/>
        </p:xfrm>
        <a:graphic>
          <a:graphicData uri="http://schemas.openxmlformats.org/drawingml/2006/table">
            <a:tbl>
              <a:tblPr/>
              <a:tblGrid>
                <a:gridCol w="1341104"/>
                <a:gridCol w="744136"/>
                <a:gridCol w="744136"/>
                <a:gridCol w="686895"/>
                <a:gridCol w="709791"/>
                <a:gridCol w="721239"/>
                <a:gridCol w="744136"/>
                <a:gridCol w="721239"/>
                <a:gridCol w="778481"/>
                <a:gridCol w="778481"/>
                <a:gridCol w="663999"/>
              </a:tblGrid>
              <a:tr h="4990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</a:t>
                      </a:r>
                      <a:r>
                        <a:rPr lang="en-US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 (min 36)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80 до 100 баллов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сравнении (+-)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11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095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11,8%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81,0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33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№36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33,3%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-3,6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6812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№37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13,7%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728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гимназиям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17,8%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№26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№145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53,7%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6,8%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107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лицеям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6,1%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№33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11,5%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-20,0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№54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61,5%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-2,4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№62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37,8%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5,9%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44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ОО с УИОП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37,1%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53,0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№60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38,1%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№77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14,8%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-10,7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№112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6,3%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№117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2,8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17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№147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18,2%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63,0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-6,0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08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</a:t>
                      </a:r>
                      <a:r>
                        <a:rPr lang="ru-RU" sz="1200" b="1" i="0" u="none" strike="noStrike" dirty="0" err="1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общеобр</a:t>
                      </a:r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ОО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9,1%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48,2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1,7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43440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району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450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131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29,1%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2,3%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4,6%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55,9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1,5</a:t>
                      </a:r>
                    </a:p>
                  </a:txBody>
                  <a:tcPr marL="6111" marR="6111" marT="6111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3444250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584791"/>
          </a:xfrm>
        </p:spPr>
        <p:txBody>
          <a:bodyPr/>
          <a:lstStyle/>
          <a:p>
            <a:r>
              <a:rPr lang="ru-RU" sz="2800" dirty="0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ЕГЭ-2018, </a:t>
            </a:r>
            <a:r>
              <a:rPr lang="ru-RU" sz="28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физика </a:t>
            </a:r>
            <a:r>
              <a:rPr lang="ru-RU" sz="2800" dirty="0" smtClean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Ново-Савиновский </a:t>
            </a:r>
            <a:r>
              <a:rPr lang="ru-RU" sz="2800" dirty="0">
                <a:solidFill>
                  <a:srgbClr val="2F5897"/>
                </a:solidFill>
                <a:latin typeface="Times New Roman" pitchFamily="18" charset="0"/>
                <a:cs typeface="Times New Roman" pitchFamily="18" charset="0"/>
              </a:rPr>
              <a:t>район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46735923"/>
              </p:ext>
            </p:extLst>
          </p:nvPr>
        </p:nvGraphicFramePr>
        <p:xfrm>
          <a:off x="127591" y="531628"/>
          <a:ext cx="8729330" cy="6166212"/>
        </p:xfrm>
        <a:graphic>
          <a:graphicData uri="http://schemas.openxmlformats.org/drawingml/2006/table">
            <a:tbl>
              <a:tblPr/>
              <a:tblGrid>
                <a:gridCol w="1598172"/>
                <a:gridCol w="628246"/>
                <a:gridCol w="639269"/>
                <a:gridCol w="804597"/>
                <a:gridCol w="475312"/>
                <a:gridCol w="408010"/>
                <a:gridCol w="701348"/>
                <a:gridCol w="679769"/>
                <a:gridCol w="701348"/>
                <a:gridCol w="733720"/>
                <a:gridCol w="733720"/>
                <a:gridCol w="625819"/>
              </a:tblGrid>
              <a:tr h="45768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ОО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выпускников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Кол-во участников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участия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Ниже </a:t>
                      </a:r>
                      <a:r>
                        <a:rPr lang="en-US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min (min 36)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От 80 до 100 баллов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Общий балл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Средний балл 2018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сравнении (+-)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18,5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30,0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72,2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10,5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6217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14,8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6330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гимназия №155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32,7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1063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819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гимназиям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23,3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19,4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64,7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7,2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C0DA"/>
                    </a:solidFill>
                  </a:tcPr>
                </a:tc>
              </a:tr>
              <a:tr h="1561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 №177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33,7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13,8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1891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25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лицей-интернат №7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42,5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23,5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1167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68,6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4893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лицеям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36,5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17,4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3058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65,4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1,1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CD5B4"/>
                    </a:solidFill>
                  </a:tcPr>
                </a:tc>
              </a:tr>
              <a:tr h="1561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23,9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1133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67,5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66,6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6134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№23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32,1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57,9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3,3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№71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16,7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№85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15,2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-5,6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№89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45,5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-0,8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№132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12,7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56,7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№143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17,6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0051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№146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36,2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4,8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1240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№165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22,6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427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52,6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№170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24,5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8,3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750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61,8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62,5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1976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ОО с УИОП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22,7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5898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59,6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7DEE8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5D9F1"/>
                    </a:solidFill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№31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25,0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№38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20,0%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46,0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-4,0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№43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34,8%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12,5</a:t>
                      </a:r>
                      <a:endParaRPr lang="ru-RU" sz="1000" b="0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43,3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41,6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-1,7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№49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23,3%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54,1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№91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17,2%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279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8,4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16309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СОШ №103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20,4%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 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51,9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0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4,3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69643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общеобр ОО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22,7%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5,1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1940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47,6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49,7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2,1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DD9C4"/>
                    </a:solidFill>
                  </a:tcPr>
                </a:tc>
              </a:tr>
              <a:tr h="427267">
                <a:tc>
                  <a:txBody>
                    <a:bodyPr/>
                    <a:lstStyle/>
                    <a:p>
                      <a:pPr algn="l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ИТОГО по ОУ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868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215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24,8%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 smtClean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0,9</a:t>
                      </a:r>
                      <a:endParaRPr lang="ru-RU" sz="1000" b="1" i="0" u="none" strike="noStrike" dirty="0"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19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8,8%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12902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55,8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60,0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000" b="1" i="0" u="none" strike="noStrike" dirty="0"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4,2</a:t>
                      </a:r>
                    </a:p>
                  </a:txBody>
                  <a:tcPr marL="5414" marR="5414" marT="5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07423408"/>
      </p:ext>
    </p:extLst>
  </p:cSld>
  <p:clrMapOvr>
    <a:masterClrMapping/>
  </p:clrMapOvr>
  <p:transition spd="med">
    <p:fad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Aspect</Template>
  <TotalTime>5347</TotalTime>
  <Words>4240</Words>
  <Application>Microsoft Office PowerPoint</Application>
  <PresentationFormat>Экран (4:3)</PresentationFormat>
  <Paragraphs>3119</Paragraphs>
  <Slides>25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25</vt:i4>
      </vt:variant>
    </vt:vector>
  </HeadingPairs>
  <TitlesOfParts>
    <vt:vector size="26" baseType="lpstr">
      <vt:lpstr>Исполнительная</vt:lpstr>
      <vt:lpstr>О результатах участия выпускников г.Казани  в государственной итоговой аттестации 2018 года</vt:lpstr>
      <vt:lpstr>Пункты проведения ЕГЭ и ОГЭ 2018</vt:lpstr>
      <vt:lpstr>Характеристика участников  ГИА-2018</vt:lpstr>
      <vt:lpstr>Средний балл по предметам  в сравнении с прошлогодними результатми</vt:lpstr>
      <vt:lpstr>Средний балл по предметам  в сравнении с городскими и республиканскими показателями</vt:lpstr>
      <vt:lpstr>Предметы по выбору</vt:lpstr>
      <vt:lpstr>Результаты ЕГЭ по физике в разрезе районов</vt:lpstr>
      <vt:lpstr>ЕГЭ-2018, физика Авиастроительный район</vt:lpstr>
      <vt:lpstr>ЕГЭ-2018, физика Ново-Савиновский район</vt:lpstr>
      <vt:lpstr>ЕГЭ-2018, физика Вахитовский район</vt:lpstr>
      <vt:lpstr>ЕГЭ-2018, физика Приволжский район</vt:lpstr>
      <vt:lpstr>ЕГЭ-2018, физика Кировский район</vt:lpstr>
      <vt:lpstr>ЕГЭ-2018, физика Московский район</vt:lpstr>
      <vt:lpstr>ЕГЭ-2018, физика Советский район</vt:lpstr>
      <vt:lpstr>Высокобалльные результаты</vt:lpstr>
      <vt:lpstr>Не преодолевшие min порог</vt:lpstr>
      <vt:lpstr>Количество выпускников, не преодолевших минимальный порог</vt:lpstr>
      <vt:lpstr>Лучшие индивидуальные результаты</vt:lpstr>
      <vt:lpstr>Лучшие индивидуальные результаты</vt:lpstr>
      <vt:lpstr>Основной государственный экзамен</vt:lpstr>
      <vt:lpstr>Основной государственный экзамен</vt:lpstr>
      <vt:lpstr>Динамика средней оценки по предметам ОГЭ </vt:lpstr>
      <vt:lpstr>ОГЭ,физика</vt:lpstr>
      <vt:lpstr>План-график по подготовке выпускников к ГИА-2019</vt:lpstr>
      <vt:lpstr>Благодарю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cp:lastModifiedBy>GYPNORION</cp:lastModifiedBy>
  <cp:revision>361</cp:revision>
  <dcterms:created xsi:type="dcterms:W3CDTF">2014-09-16T21:39:22Z</dcterms:created>
  <dcterms:modified xsi:type="dcterms:W3CDTF">2018-09-13T09:51:52Z</dcterms:modified>
</cp:coreProperties>
</file>